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Understanding customer behaviour through data-driven insights to improve satisfaction, increase loyalty, and maximize revenue in today's competitive retail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89439" y="966430"/>
            <a:ext cx="1377434" cy="241935"/>
          </a:xfrm>
          <a:prstGeom prst="roundRect">
            <a:avLst>
              <a:gd name="adj" fmla="val 6382"/>
            </a:avLst>
          </a:prstGeom>
          <a:solidFill>
            <a:srgbClr val="E6E6E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6592" y="1035963"/>
            <a:ext cx="102870" cy="1028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897" y="1005007"/>
            <a:ext cx="1068824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STRATEGIC INSIGHTS</a:t>
            </a:r>
            <a:endParaRPr lang="en-US" sz="800" dirty="0"/>
          </a:p>
        </p:txBody>
      </p:sp>
      <p:sp>
        <p:nvSpPr>
          <p:cNvPr id="6" name="Text 2"/>
          <p:cNvSpPr/>
          <p:nvPr/>
        </p:nvSpPr>
        <p:spPr>
          <a:xfrm>
            <a:off x="5989439" y="1259800"/>
            <a:ext cx="470749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2500" dirty="0"/>
          </a:p>
        </p:txBody>
      </p:sp>
      <p:sp>
        <p:nvSpPr>
          <p:cNvPr id="7" name="Shape 3"/>
          <p:cNvSpPr/>
          <p:nvPr/>
        </p:nvSpPr>
        <p:spPr>
          <a:xfrm>
            <a:off x="5989439" y="1854756"/>
            <a:ext cx="8137922" cy="1255633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8" name="Shape 4"/>
          <p:cNvSpPr/>
          <p:nvPr/>
        </p:nvSpPr>
        <p:spPr>
          <a:xfrm>
            <a:off x="6118027" y="1983343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1D1D1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111" y="2089428"/>
            <a:ext cx="173593" cy="1735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18027" y="2497812"/>
            <a:ext cx="1649492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6118027" y="2775942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 to convert the 73% non-subscribed customer base into loyal subscribers.</a:t>
            </a:r>
            <a:endParaRPr lang="en-US" sz="1000" dirty="0"/>
          </a:p>
        </p:txBody>
      </p:sp>
      <p:sp>
        <p:nvSpPr>
          <p:cNvPr id="12" name="Shape 7"/>
          <p:cNvSpPr/>
          <p:nvPr/>
        </p:nvSpPr>
        <p:spPr>
          <a:xfrm>
            <a:off x="5989439" y="3238976"/>
            <a:ext cx="8137922" cy="1255633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3" name="Shape 8"/>
          <p:cNvSpPr/>
          <p:nvPr/>
        </p:nvSpPr>
        <p:spPr>
          <a:xfrm>
            <a:off x="6118027" y="3367564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1D1D1B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4111" y="3473648"/>
            <a:ext cx="173593" cy="1735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18027" y="3882033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Programs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118027" y="4160163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buyers to accelerate their journey from "Returning" to "Loyal" segment status.</a:t>
            </a:r>
            <a:endParaRPr lang="en-US" sz="1000" dirty="0"/>
          </a:p>
        </p:txBody>
      </p:sp>
      <p:sp>
        <p:nvSpPr>
          <p:cNvPr id="17" name="Shape 11"/>
          <p:cNvSpPr/>
          <p:nvPr/>
        </p:nvSpPr>
        <p:spPr>
          <a:xfrm>
            <a:off x="5989439" y="4623197"/>
            <a:ext cx="8137922" cy="1255633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8" name="Shape 12"/>
          <p:cNvSpPr/>
          <p:nvPr/>
        </p:nvSpPr>
        <p:spPr>
          <a:xfrm>
            <a:off x="6118027" y="4751784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1D1D1B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4111" y="4857869"/>
            <a:ext cx="173593" cy="17359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118027" y="5266253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 Strategy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6118027" y="5544383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promotional sales boosts with margin control to optimize profitability across product lines.</a:t>
            </a:r>
            <a:endParaRPr lang="en-US" sz="1000" dirty="0"/>
          </a:p>
        </p:txBody>
      </p:sp>
      <p:sp>
        <p:nvSpPr>
          <p:cNvPr id="22" name="Shape 15"/>
          <p:cNvSpPr/>
          <p:nvPr/>
        </p:nvSpPr>
        <p:spPr>
          <a:xfrm>
            <a:off x="5989439" y="6007418"/>
            <a:ext cx="8137922" cy="1255633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23" name="Shape 16"/>
          <p:cNvSpPr/>
          <p:nvPr/>
        </p:nvSpPr>
        <p:spPr>
          <a:xfrm>
            <a:off x="6118027" y="6136005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1D1D1B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4111" y="6242090"/>
            <a:ext cx="173593" cy="17359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118027" y="6650474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1250" dirty="0"/>
          </a:p>
        </p:txBody>
      </p:sp>
      <p:sp>
        <p:nvSpPr>
          <p:cNvPr id="26" name="Text 18"/>
          <p:cNvSpPr/>
          <p:nvPr/>
        </p:nvSpPr>
        <p:spPr>
          <a:xfrm>
            <a:off x="6118027" y="6928604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campaigns on high-revenue age groups and highlight top-rated products like gloves and sandals.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78531"/>
            <a:ext cx="2055495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46515"/>
            <a:ext cx="17833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95500"/>
            <a:ext cx="8827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Retail Intelligence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71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523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3,900 customers analyzed across 18 key features including demographics, purchase details, and shopping behaviour patterns.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51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demographics and subscription status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87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Purchase details and product categories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295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Shopping behaviour and review ratings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371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9523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analysis using industry-standard tools for data processing and visualization.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82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MS Excel for initial data handling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244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(Pandas, NumPy) for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66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MySQL for database management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088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Power BI for visual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73391" y="673179"/>
            <a:ext cx="1894523" cy="384096"/>
          </a:xfrm>
          <a:prstGeom prst="roundRect">
            <a:avLst>
              <a:gd name="adj" fmla="val 6133"/>
            </a:avLst>
          </a:prstGeom>
          <a:noFill/>
          <a:ln w="7620">
            <a:solidFill>
              <a:srgbClr val="1D1D1B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8763" y="786765"/>
            <a:ext cx="156924" cy="156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4150" y="739616"/>
            <a:ext cx="140839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73391" y="1135737"/>
            <a:ext cx="6157793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Processing Pipeline</a:t>
            </a:r>
            <a:endParaRPr lang="en-US" sz="3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91" y="2043470"/>
            <a:ext cx="981432" cy="1445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1038" y="223968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Loading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51038" y="2664143"/>
            <a:ext cx="6592372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Imported Excel dataset into Python using Pandas for comprehensive analysis.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91" y="3488531"/>
            <a:ext cx="981432" cy="14450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1038" y="3684746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Exploration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51038" y="4109204"/>
            <a:ext cx="6592372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Used df.info() and .describe() to understand structure and summary statistics.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391" y="4933593"/>
            <a:ext cx="981432" cy="14450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51038" y="5129808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351038" y="5554266"/>
            <a:ext cx="6592372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Imputed 37 missing Review Rating values using median by product category.</a:t>
            </a:r>
            <a:endParaRPr lang="en-US" sz="15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91" y="6378654"/>
            <a:ext cx="981432" cy="117764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351038" y="6574869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Integration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7351038" y="6999327"/>
            <a:ext cx="65923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Connected to PostgreSQL and loaded cleaned data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0087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Demographics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Median customer age across all segments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$60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purchase amount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Overall customer satisfaction score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Previous Buys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number of prior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2294096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7497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7374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Gender Revenue Analysis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1248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82825"/>
          </a:solidFill>
          <a:ln/>
        </p:spPr>
      </p:sp>
      <p:sp>
        <p:nvSpPr>
          <p:cNvPr id="8" name="Text 4"/>
          <p:cNvSpPr/>
          <p:nvPr/>
        </p:nvSpPr>
        <p:spPr>
          <a:xfrm>
            <a:off x="4000262" y="6800136"/>
            <a:ext cx="5194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5857C"/>
          </a:solidFill>
          <a:ln/>
        </p:spPr>
      </p:sp>
      <p:sp>
        <p:nvSpPr>
          <p:cNvPr id="10" name="Text 6"/>
          <p:cNvSpPr/>
          <p:nvPr/>
        </p:nvSpPr>
        <p:spPr>
          <a:xfrm>
            <a:off x="4959906" y="6800136"/>
            <a:ext cx="79807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959096" y="3321368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 total revenue compared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from female customers, representing a significant revenue gap.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977051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insight suggests opportunities for targeted marketing strategies to balance customer engagement across gender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Products with the highest average customer review ratings demonstrate quality and customer satisfaction.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CFCFC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3.86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CFCFC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CFCFC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3.82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CFCFC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614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3.80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8548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CFCFC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8548" y="542805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6371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85842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16650"/>
            <a:ext cx="229314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D1D1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92254"/>
            <a:ext cx="20057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48859"/>
            <a:ext cx="6067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Classification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97800"/>
            <a:ext cx="2152055" cy="13069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0138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624614"/>
            <a:ext cx="1529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7217" y="3115032"/>
            <a:ext cx="1529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71784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61423"/>
            <a:ext cx="4304109" cy="1306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2155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3988237"/>
            <a:ext cx="1595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3304" y="4478655"/>
            <a:ext cx="1595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08146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25045"/>
            <a:ext cx="6456164" cy="13069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57915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351859"/>
            <a:ext cx="1771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5842278"/>
            <a:ext cx="17714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871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segmented based on purchase history: New (1 purchase), Returning (2-10 purchases), and Loyal (10+ purchases). The majority are loyal customers, indicating strong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8040" y="426839"/>
            <a:ext cx="6660475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&amp; Spending Patterns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18040" y="1297543"/>
            <a:ext cx="19400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Status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819763" y="2720102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27%</a:t>
            </a:r>
            <a:endParaRPr lang="en-US" sz="3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808" y="1752362"/>
            <a:ext cx="2322671" cy="23226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18040" y="4268510"/>
            <a:ext cx="470832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Subscribed customers (1,053)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819763" y="5832396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73%</a:t>
            </a:r>
            <a:endParaRPr lang="en-US" sz="3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08" y="4864656"/>
            <a:ext cx="2322671" cy="23226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18040" y="7380803"/>
            <a:ext cx="470832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Non-subscribed (2,847)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511653" y="1297543"/>
            <a:ext cx="273950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Spend Comparison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511653" y="1694259"/>
            <a:ext cx="470832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Subscribed: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$59.49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511653" y="2081332"/>
            <a:ext cx="470832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Non-subscribed: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$59.87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7511653" y="2580697"/>
            <a:ext cx="4708327" cy="26908"/>
          </a:xfrm>
          <a:prstGeom prst="rect">
            <a:avLst/>
          </a:prstGeom>
          <a:solidFill>
            <a:srgbClr val="61615C">
              <a:alpha val="5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7511653" y="2781776"/>
            <a:ext cx="4708327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Surprisingly, non-subscribers spend slightly more on average. Among repeat buyers (5+ purchases), 958 are subscribed vs. 2,518 non-subscribed.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6578" y="449342"/>
            <a:ext cx="4699873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Age Group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578" y="1286947"/>
            <a:ext cx="10337244" cy="578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6578" y="7259598"/>
            <a:ext cx="10337244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Young adults generate the highest revenue at $62,143, followed closely by middle-aged customers. Revenue distribution is relatively balanced across age groups, suggesting broad market appeal.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2026-01-11T05:00:19Z</dcterms:created>
  <dcterms:modified xsi:type="dcterms:W3CDTF">2026-01-11T05:00:19Z</dcterms:modified>
</cp:coreProperties>
</file>